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Override PartName="/ppt/notesSlides/notesSlide4.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5"/>
  </p:notesMasterIdLst>
  <p:sldIdLst>
    <p:sldId id="269" r:id="rId2"/>
    <p:sldId id="265" r:id="rId3"/>
    <p:sldId id="258" r:id="rId4"/>
    <p:sldId id="256" r:id="rId5"/>
    <p:sldId id="259" r:id="rId6"/>
    <p:sldId id="261" r:id="rId7"/>
    <p:sldId id="262" r:id="rId8"/>
    <p:sldId id="260" r:id="rId9"/>
    <p:sldId id="263" r:id="rId10"/>
    <p:sldId id="264" r:id="rId11"/>
    <p:sldId id="257" r:id="rId12"/>
    <p:sldId id="268"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0" d="100"/>
          <a:sy n="90" d="100"/>
        </p:scale>
        <p:origin x="-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17F6785-25A9-4F38-90AD-19E3A8976BDC}" type="datetimeFigureOut">
              <a:rPr lang="en-US"/>
              <a:pPr>
                <a:defRPr/>
              </a:pPr>
              <a:t>11/21/09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D912EB0-7138-4E1C-B207-5C0F447E1C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Change title:  Photos Related to China’s One Child Policy</a:t>
            </a:r>
          </a:p>
          <a:p>
            <a:pPr>
              <a:spcBef>
                <a:spcPct val="0"/>
              </a:spcBef>
            </a:pPr>
            <a:r>
              <a:rPr lang="en-US" smtClean="0"/>
              <a:t>Presented at the Tom Lantos Human Right Commission</a:t>
            </a:r>
          </a:p>
          <a:p>
            <a:pPr>
              <a:spcBef>
                <a:spcPct val="0"/>
              </a:spcBef>
            </a:pPr>
            <a:r>
              <a:rPr lang="en-US" smtClean="0"/>
              <a:t>On November 10, 2009</a:t>
            </a:r>
          </a:p>
          <a:p>
            <a:pPr>
              <a:spcBef>
                <a:spcPct val="0"/>
              </a:spcBef>
            </a:pPr>
            <a:r>
              <a:rPr lang="en-US" smtClean="0"/>
              <a:t>By Women’s Right in China</a:t>
            </a:r>
          </a:p>
          <a:p>
            <a:pPr>
              <a:spcBef>
                <a:spcPct val="0"/>
              </a:spcBef>
            </a:pPr>
            <a:endParaRPr lang="en-US" smtClean="0"/>
          </a:p>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834D0-9FD0-4123-8495-C14390300C23}"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Delete the word “sad.”</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A4F87A-C68C-482A-AEF5-F630E7AE279A}"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Delete blue arrows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E059A-3B33-42C5-B2A1-A71FA68400E6}"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“allowing” should be “allow”</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E617D-6E1C-4CD9-A69F-9778AF72A5D4}"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should be an exclamation point after the word “her,” correct?</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8A1FD0-5FD6-43DB-98D4-7478D5170471}" type="slidenum">
              <a:rPr lang="en-US"/>
              <a:pPr fontAlgn="base">
                <a:spcBef>
                  <a:spcPct val="0"/>
                </a:spcBef>
                <a:spcAft>
                  <a:spcPct val="0"/>
                </a:spcAft>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F2F3FF-1D94-404F-868B-E36E27D702A7}" type="datetimeFigureOut">
              <a:rPr lang="en-US"/>
              <a:pPr>
                <a:defRPr/>
              </a:pPr>
              <a:t>11/21/09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165E9-91EC-429B-AF25-194776C50F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E10AEE-3E6F-4C1D-AE00-C5C8B992C65A}" type="datetimeFigureOut">
              <a:rPr lang="en-US"/>
              <a:pPr>
                <a:defRPr/>
              </a:pPr>
              <a:t>11/21/09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FC71F-295F-448D-8FB2-E4FDE91098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D5FC7-0526-495B-9D6B-B97A6AC36D30}" type="datetimeFigureOut">
              <a:rPr lang="en-US"/>
              <a:pPr>
                <a:defRPr/>
              </a:pPr>
              <a:t>11/21/09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547B2-BD6E-429F-BACC-6C0929952A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B8FD63-3487-48F4-91CE-DFCFABD62076}" type="datetimeFigureOut">
              <a:rPr lang="en-US"/>
              <a:pPr>
                <a:defRPr/>
              </a:pPr>
              <a:t>11/21/09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02D73-83B6-4EEF-A143-08DC307AD6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B84D4-CBC2-47D3-A641-195EFE065CA2}" type="datetimeFigureOut">
              <a:rPr lang="en-US"/>
              <a:pPr>
                <a:defRPr/>
              </a:pPr>
              <a:t>11/21/09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A9675-C4DE-4DCB-8F14-A297333F61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A9A99-62E3-4386-8065-B6B5811AE43F}" type="datetimeFigureOut">
              <a:rPr lang="en-US"/>
              <a:pPr>
                <a:defRPr/>
              </a:pPr>
              <a:t>11/21/09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68D9C-4F6F-4D6D-A4D1-647FC490A8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32DDBD-E269-44E8-9784-F82A19FC21D9}" type="datetimeFigureOut">
              <a:rPr lang="en-US"/>
              <a:pPr>
                <a:defRPr/>
              </a:pPr>
              <a:t>11/21/09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1A515B-B6CE-4616-95DC-2B2A07F8C7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26B04A-028D-407A-ABBC-CCDD3498CA1E}" type="datetimeFigureOut">
              <a:rPr lang="en-US"/>
              <a:pPr>
                <a:defRPr/>
              </a:pPr>
              <a:t>11/21/09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7F231E-56D2-4FF9-BB3B-3618434154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E3A86F-9DC5-4D45-A21D-20B6FBBCC8CA}" type="datetimeFigureOut">
              <a:rPr lang="en-US"/>
              <a:pPr>
                <a:defRPr/>
              </a:pPr>
              <a:t>11/21/09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BF656F-D750-42A3-A354-6ABFC9DE7E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AB5634-3D38-4A2E-A74B-4F61C8992C89}" type="datetimeFigureOut">
              <a:rPr lang="en-US"/>
              <a:pPr>
                <a:defRPr/>
              </a:pPr>
              <a:t>11/21/09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14C3F2-1A48-4A43-B1D0-FDBA1D63AA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2DF23-E444-41C8-8B0C-6BC89FF21C33}" type="datetimeFigureOut">
              <a:rPr lang="en-US"/>
              <a:pPr>
                <a:defRPr/>
              </a:pPr>
              <a:t>11/21/09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F6E59C-B5F2-4BD2-B341-80244FAC4A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C155F02-2458-47F3-A868-A12479FB8A24}" type="datetimeFigureOut">
              <a:rPr lang="en-US"/>
              <a:pPr>
                <a:defRPr/>
              </a:pPr>
              <a:t>11/21/09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867E2C3-6B16-4C4F-87D6-B215380B3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rtlCol="0">
            <a:normAutofit fontScale="90000"/>
          </a:bodyPr>
          <a:lstStyle/>
          <a:p>
            <a:pPr fontAlgn="auto">
              <a:spcAft>
                <a:spcPts val="0"/>
              </a:spcAft>
              <a:defRPr/>
            </a:pPr>
            <a:r>
              <a:rPr lang="en-US" dirty="0" smtClean="0">
                <a:latin typeface="Albertus Medium" pitchFamily="34" charset="0"/>
              </a:rPr>
              <a:t>Photos Related to China’s </a:t>
            </a:r>
            <a:br>
              <a:rPr lang="en-US" dirty="0" smtClean="0">
                <a:latin typeface="Albertus Medium" pitchFamily="34" charset="0"/>
              </a:rPr>
            </a:br>
            <a:r>
              <a:rPr lang="en-US" dirty="0" smtClean="0">
                <a:latin typeface="Albertus Medium" pitchFamily="34" charset="0"/>
              </a:rPr>
              <a:t/>
            </a:r>
            <a:br>
              <a:rPr lang="en-US" dirty="0" smtClean="0">
                <a:latin typeface="Albertus Medium" pitchFamily="34" charset="0"/>
              </a:rPr>
            </a:br>
            <a:r>
              <a:rPr lang="en-US" dirty="0" smtClean="0">
                <a:latin typeface="Albertus Medium" pitchFamily="34" charset="0"/>
              </a:rPr>
              <a:t>One Child Policy </a:t>
            </a:r>
            <a:endParaRPr lang="en-US" dirty="0">
              <a:latin typeface="Albertus Medium" pitchFamily="34" charset="0"/>
            </a:endParaRPr>
          </a:p>
        </p:txBody>
      </p:sp>
      <p:sp>
        <p:nvSpPr>
          <p:cNvPr id="14338" name="Content Placeholder 2"/>
          <p:cNvSpPr>
            <a:spLocks noGrp="1"/>
          </p:cNvSpPr>
          <p:nvPr>
            <p:ph idx="1"/>
          </p:nvPr>
        </p:nvSpPr>
        <p:spPr>
          <a:xfrm>
            <a:off x="457200" y="2819400"/>
            <a:ext cx="8229600" cy="3306763"/>
          </a:xfrm>
        </p:spPr>
        <p:txBody>
          <a:bodyPr/>
          <a:lstStyle/>
          <a:p>
            <a:pPr algn="ctr">
              <a:buFont typeface="Arial" charset="0"/>
              <a:buNone/>
            </a:pPr>
            <a:endParaRPr lang="en-US" sz="2800" smtClean="0"/>
          </a:p>
          <a:p>
            <a:pPr algn="ctr">
              <a:buFont typeface="Arial" charset="0"/>
              <a:buNone/>
            </a:pPr>
            <a:r>
              <a:rPr lang="en-US" sz="2400" b="1" smtClean="0"/>
              <a:t>Presented at the Tom Lantos Human Right Commission</a:t>
            </a:r>
          </a:p>
          <a:p>
            <a:pPr algn="ctr">
              <a:buFont typeface="Arial" charset="0"/>
              <a:buNone/>
            </a:pPr>
            <a:endParaRPr lang="en-US" sz="2000" b="1" smtClean="0"/>
          </a:p>
          <a:p>
            <a:pPr algn="ctr">
              <a:buFont typeface="Arial" charset="0"/>
              <a:buNone/>
            </a:pPr>
            <a:r>
              <a:rPr lang="en-US" sz="2000" b="1" smtClean="0"/>
              <a:t>November 10, 2009</a:t>
            </a:r>
          </a:p>
          <a:p>
            <a:pPr algn="ctr">
              <a:buFont typeface="Arial" charset="0"/>
              <a:buNone/>
            </a:pPr>
            <a:endParaRPr lang="en-US" sz="2000" b="1" smtClean="0"/>
          </a:p>
          <a:p>
            <a:pPr algn="ctr">
              <a:buFont typeface="Arial" charset="0"/>
              <a:buNone/>
            </a:pPr>
            <a:r>
              <a:rPr lang="en-US" sz="2000" b="1" smtClean="0"/>
              <a:t>By Women’s Right in China</a:t>
            </a:r>
            <a:endParaRPr lang="en-US" sz="2000" b="1" smtClean="0">
              <a:latin typeface="Albertus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1066800" y="5410200"/>
            <a:ext cx="7010400" cy="1323975"/>
          </a:xfrm>
          <a:prstGeom prst="rect">
            <a:avLst/>
          </a:prstGeom>
          <a:noFill/>
          <a:ln w="9525">
            <a:noFill/>
            <a:miter lim="800000"/>
            <a:headEnd/>
            <a:tailEnd/>
          </a:ln>
        </p:spPr>
        <p:txBody>
          <a:bodyPr>
            <a:spAutoFit/>
          </a:bodyPr>
          <a:lstStyle/>
          <a:p>
            <a:pPr algn="ctr"/>
            <a:r>
              <a:rPr lang="en-US" sz="2000" b="1">
                <a:latin typeface="Arial Narrow" pitchFamily="34" charset="0"/>
              </a:rPr>
              <a:t>A “One Child Parent Glory” Certificate.</a:t>
            </a:r>
          </a:p>
          <a:p>
            <a:pPr algn="ctr"/>
            <a:r>
              <a:rPr lang="en-US" sz="2000" b="1">
                <a:latin typeface="Arial Narrow" pitchFamily="34" charset="0"/>
              </a:rPr>
              <a:t> Zhe Jiang Providence Planned Birth Control Committee.</a:t>
            </a:r>
          </a:p>
          <a:p>
            <a:pPr algn="ctr"/>
            <a:r>
              <a:rPr lang="en-US" sz="2000">
                <a:latin typeface="Arial Narrow" pitchFamily="34" charset="0"/>
              </a:rPr>
              <a:t>It is awarded to families abiding by the One Child Policy after the wife has accepted the tubal ligation.  </a:t>
            </a:r>
          </a:p>
        </p:txBody>
      </p:sp>
      <p:pic>
        <p:nvPicPr>
          <p:cNvPr id="28674" name="Picture 4"/>
          <p:cNvPicPr>
            <a:picLocks noChangeAspect="1" noChangeArrowheads="1"/>
          </p:cNvPicPr>
          <p:nvPr/>
        </p:nvPicPr>
        <p:blipFill>
          <a:blip r:embed="rId2"/>
          <a:srcRect/>
          <a:stretch>
            <a:fillRect/>
          </a:stretch>
        </p:blipFill>
        <p:spPr bwMode="auto">
          <a:xfrm>
            <a:off x="1143000" y="15240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extBox 4"/>
          <p:cNvSpPr txBox="1">
            <a:spLocks noChangeArrowheads="1"/>
          </p:cNvSpPr>
          <p:nvPr/>
        </p:nvSpPr>
        <p:spPr bwMode="auto">
          <a:xfrm>
            <a:off x="914400" y="5486400"/>
            <a:ext cx="7391400" cy="1016000"/>
          </a:xfrm>
          <a:prstGeom prst="rect">
            <a:avLst/>
          </a:prstGeom>
          <a:noFill/>
          <a:ln w="9525">
            <a:noFill/>
            <a:miter lim="800000"/>
            <a:headEnd/>
            <a:tailEnd/>
          </a:ln>
        </p:spPr>
        <p:txBody>
          <a:bodyPr>
            <a:spAutoFit/>
          </a:bodyPr>
          <a:lstStyle/>
          <a:p>
            <a:pPr algn="ctr"/>
            <a:r>
              <a:rPr lang="en-US" sz="2000" b="1">
                <a:latin typeface="Arial Narrow" pitchFamily="34" charset="0"/>
              </a:rPr>
              <a:t>“The government provides a subsidy of RMB 2(US $0.29) for contraceptive ring check.”</a:t>
            </a:r>
          </a:p>
          <a:p>
            <a:pPr algn="ctr"/>
            <a:r>
              <a:rPr lang="en-US" sz="2000">
                <a:latin typeface="Arial Narrow" pitchFamily="34" charset="0"/>
              </a:rPr>
              <a:t>This shows how China promotes One Child Policy in rural areas. </a:t>
            </a:r>
          </a:p>
        </p:txBody>
      </p:sp>
      <p:pic>
        <p:nvPicPr>
          <p:cNvPr id="29698" name="Picture 3"/>
          <p:cNvPicPr>
            <a:picLocks noChangeAspect="1" noChangeArrowheads="1"/>
          </p:cNvPicPr>
          <p:nvPr/>
        </p:nvPicPr>
        <p:blipFill>
          <a:blip r:embed="rId2"/>
          <a:srcRect/>
          <a:stretch>
            <a:fillRect/>
          </a:stretch>
        </p:blipFill>
        <p:spPr bwMode="auto">
          <a:xfrm>
            <a:off x="571500" y="152400"/>
            <a:ext cx="80010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609600"/>
            <a:ext cx="4800600" cy="6248400"/>
          </a:xfrm>
          <a:ln cmpd="dbl"/>
        </p:spPr>
        <p:style>
          <a:lnRef idx="2">
            <a:schemeClr val="dk1"/>
          </a:lnRef>
          <a:fillRef idx="1">
            <a:schemeClr val="lt1"/>
          </a:fillRef>
          <a:effectRef idx="0">
            <a:schemeClr val="dk1"/>
          </a:effectRef>
          <a:fontRef idx="minor">
            <a:schemeClr val="dk1"/>
          </a:fontRef>
        </p:style>
        <p:txBody>
          <a:bodyPr rtlCol="0">
            <a:normAutofit fontScale="92500" lnSpcReduction="20000"/>
          </a:bodyPr>
          <a:lstStyle/>
          <a:p>
            <a:pPr fontAlgn="auto">
              <a:spcAft>
                <a:spcPts val="0"/>
              </a:spcAft>
              <a:buFont typeface="Arial" pitchFamily="34" charset="0"/>
              <a:buNone/>
              <a:defRPr/>
            </a:pPr>
            <a:endParaRPr lang="en-US" sz="1600" dirty="0" smtClean="0"/>
          </a:p>
          <a:p>
            <a:pPr fontAlgn="auto">
              <a:spcAft>
                <a:spcPts val="0"/>
              </a:spcAft>
              <a:buFont typeface="Arial" pitchFamily="34" charset="0"/>
              <a:buNone/>
              <a:defRPr/>
            </a:pPr>
            <a:r>
              <a:rPr lang="en-US" sz="1600" dirty="0" smtClean="0">
                <a:latin typeface="Centaur" pitchFamily="18" charset="0"/>
              </a:rPr>
              <a:t>Hello Honorable Masters,</a:t>
            </a:r>
          </a:p>
          <a:p>
            <a:pPr fontAlgn="auto">
              <a:spcAft>
                <a:spcPts val="0"/>
              </a:spcAft>
              <a:buFont typeface="Arial" pitchFamily="34" charset="0"/>
              <a:buNone/>
              <a:defRPr/>
            </a:pPr>
            <a:endParaRPr lang="en-US" sz="1600" dirty="0" smtClean="0">
              <a:latin typeface="Centaur" pitchFamily="18" charset="0"/>
            </a:endParaRPr>
          </a:p>
          <a:p>
            <a:pPr fontAlgn="auto">
              <a:spcAft>
                <a:spcPts val="0"/>
              </a:spcAft>
              <a:buFont typeface="Arial" pitchFamily="34" charset="0"/>
              <a:buNone/>
              <a:defRPr/>
            </a:pPr>
            <a:r>
              <a:rPr lang="en-US" sz="1600" dirty="0">
                <a:latin typeface="Centaur" pitchFamily="18" charset="0"/>
              </a:rPr>
              <a:t>	We are not sending this child to you </a:t>
            </a:r>
            <a:r>
              <a:rPr lang="en-US" sz="1600" dirty="0" smtClean="0">
                <a:latin typeface="Centaur" pitchFamily="18" charset="0"/>
              </a:rPr>
              <a:t>as a </a:t>
            </a:r>
            <a:r>
              <a:rPr lang="en-US" sz="1600" dirty="0">
                <a:latin typeface="Centaur" pitchFamily="18" charset="0"/>
              </a:rPr>
              <a:t>random act. We went to several temples and fortune tellers to ask for guidance, the results are very similar: bring the </a:t>
            </a:r>
            <a:r>
              <a:rPr lang="en-US" sz="1600" dirty="0" smtClean="0">
                <a:latin typeface="Centaur" pitchFamily="18" charset="0"/>
              </a:rPr>
              <a:t>child to </a:t>
            </a:r>
            <a:r>
              <a:rPr lang="en-US" sz="1600" dirty="0">
                <a:latin typeface="Centaur" pitchFamily="18" charset="0"/>
              </a:rPr>
              <a:t>your temple, that's why we're here. </a:t>
            </a:r>
          </a:p>
          <a:p>
            <a:pPr fontAlgn="auto">
              <a:spcAft>
                <a:spcPts val="0"/>
              </a:spcAft>
              <a:buFont typeface="Arial" pitchFamily="34" charset="0"/>
              <a:buNone/>
              <a:defRPr/>
            </a:pPr>
            <a:r>
              <a:rPr lang="en-US" sz="1600" dirty="0">
                <a:latin typeface="Centaur" pitchFamily="18" charset="0"/>
              </a:rPr>
              <a:t>	</a:t>
            </a:r>
            <a:r>
              <a:rPr lang="en-US" sz="1600" dirty="0" smtClean="0">
                <a:latin typeface="Centaur" pitchFamily="18" charset="0"/>
              </a:rPr>
              <a:t>Buddhism </a:t>
            </a:r>
            <a:r>
              <a:rPr lang="en-US" sz="1600" dirty="0">
                <a:latin typeface="Centaur" pitchFamily="18" charset="0"/>
              </a:rPr>
              <a:t>needs successors. The planned birth control is becoming more and more intensified, therefore </a:t>
            </a:r>
            <a:r>
              <a:rPr lang="en-US" sz="1600" dirty="0" smtClean="0">
                <a:latin typeface="Centaur" pitchFamily="18" charset="0"/>
              </a:rPr>
              <a:t>naturally there are less </a:t>
            </a:r>
            <a:r>
              <a:rPr lang="en-US" sz="1600" dirty="0">
                <a:latin typeface="Centaur" pitchFamily="18" charset="0"/>
              </a:rPr>
              <a:t>and less people </a:t>
            </a:r>
            <a:r>
              <a:rPr lang="en-US" sz="1600" dirty="0" smtClean="0">
                <a:latin typeface="Centaur" pitchFamily="18" charset="0"/>
              </a:rPr>
              <a:t>coming to </a:t>
            </a:r>
            <a:r>
              <a:rPr lang="en-US" sz="1600" dirty="0">
                <a:latin typeface="Centaur" pitchFamily="18" charset="0"/>
              </a:rPr>
              <a:t>the temples. Where to look for successors? Of course it will be best if you can </a:t>
            </a:r>
            <a:r>
              <a:rPr lang="en-US" sz="1600" dirty="0" smtClean="0">
                <a:latin typeface="Centaur" pitchFamily="18" charset="0"/>
              </a:rPr>
              <a:t>nurture </a:t>
            </a:r>
            <a:r>
              <a:rPr lang="en-US" sz="1600" dirty="0">
                <a:latin typeface="Centaur" pitchFamily="18" charset="0"/>
              </a:rPr>
              <a:t>your own people. You Masters would know this better than us common folks, no need to say more. This child was told by the fortuneteller to come to your temple, we were told you </a:t>
            </a:r>
            <a:r>
              <a:rPr lang="en-US" sz="1600" dirty="0" smtClean="0">
                <a:latin typeface="Centaur" pitchFamily="18" charset="0"/>
              </a:rPr>
              <a:t>would not mistreat </a:t>
            </a:r>
            <a:r>
              <a:rPr lang="en-US" sz="1600" dirty="0">
                <a:latin typeface="Centaur" pitchFamily="18" charset="0"/>
              </a:rPr>
              <a:t>her, and we will be able to visit her often in the future.</a:t>
            </a:r>
          </a:p>
          <a:p>
            <a:pPr fontAlgn="auto">
              <a:spcAft>
                <a:spcPts val="0"/>
              </a:spcAft>
              <a:buFont typeface="Arial" pitchFamily="34" charset="0"/>
              <a:buNone/>
              <a:defRPr/>
            </a:pPr>
            <a:r>
              <a:rPr lang="en-US" sz="1600" dirty="0">
                <a:latin typeface="Centaur" pitchFamily="18" charset="0"/>
              </a:rPr>
              <a:t>	This child has </a:t>
            </a:r>
            <a:r>
              <a:rPr lang="en-US" sz="1600" dirty="0" smtClean="0">
                <a:latin typeface="Centaur" pitchFamily="18" charset="0"/>
              </a:rPr>
              <a:t>a very </a:t>
            </a:r>
            <a:r>
              <a:rPr lang="en-US" sz="1600" dirty="0">
                <a:latin typeface="Centaur" pitchFamily="18" charset="0"/>
              </a:rPr>
              <a:t>good appetite, not </a:t>
            </a:r>
            <a:r>
              <a:rPr lang="en-US" sz="1600" dirty="0" smtClean="0">
                <a:latin typeface="Centaur" pitchFamily="18" charset="0"/>
              </a:rPr>
              <a:t>annoying. She </a:t>
            </a:r>
            <a:r>
              <a:rPr lang="en-US" sz="1600" dirty="0">
                <a:latin typeface="Centaur" pitchFamily="18" charset="0"/>
              </a:rPr>
              <a:t>would sleep after being fed, no need to rock her.</a:t>
            </a:r>
          </a:p>
          <a:p>
            <a:pPr fontAlgn="auto">
              <a:spcAft>
                <a:spcPts val="0"/>
              </a:spcAft>
              <a:buFont typeface="Arial" pitchFamily="34" charset="0"/>
              <a:buNone/>
              <a:defRPr/>
            </a:pPr>
            <a:r>
              <a:rPr lang="en-US" sz="1600" dirty="0">
                <a:latin typeface="Centaur" pitchFamily="18" charset="0"/>
              </a:rPr>
              <a:t>	The same </a:t>
            </a:r>
            <a:r>
              <a:rPr lang="en-US" sz="1600" dirty="0" smtClean="0">
                <a:latin typeface="Centaur" pitchFamily="18" charset="0"/>
              </a:rPr>
              <a:t>fortuneteller </a:t>
            </a:r>
            <a:r>
              <a:rPr lang="en-US" sz="1600" dirty="0">
                <a:latin typeface="Centaur" pitchFamily="18" charset="0"/>
              </a:rPr>
              <a:t>also told </a:t>
            </a:r>
            <a:r>
              <a:rPr lang="en-US" sz="1600" dirty="0" smtClean="0">
                <a:latin typeface="Centaur" pitchFamily="18" charset="0"/>
              </a:rPr>
              <a:t>me a </a:t>
            </a:r>
            <a:r>
              <a:rPr lang="en-US" sz="1600" dirty="0">
                <a:latin typeface="Centaur" pitchFamily="18" charset="0"/>
              </a:rPr>
              <a:t>child in another temple has grown, she </a:t>
            </a:r>
            <a:r>
              <a:rPr lang="en-US" sz="1600" dirty="0" smtClean="0">
                <a:latin typeface="Centaur" pitchFamily="18" charset="0"/>
              </a:rPr>
              <a:t>wore many </a:t>
            </a:r>
            <a:r>
              <a:rPr lang="en-US" sz="1600" dirty="0">
                <a:latin typeface="Centaur" pitchFamily="18" charset="0"/>
              </a:rPr>
              <a:t>clothes. You could go </a:t>
            </a:r>
            <a:r>
              <a:rPr lang="en-US" sz="1600" dirty="0" smtClean="0">
                <a:latin typeface="Centaur" pitchFamily="18" charset="0"/>
              </a:rPr>
              <a:t>take </a:t>
            </a:r>
            <a:r>
              <a:rPr lang="en-US" sz="1600" dirty="0">
                <a:latin typeface="Centaur" pitchFamily="18" charset="0"/>
              </a:rPr>
              <a:t>some for this child, no need to spend money to make more.</a:t>
            </a:r>
          </a:p>
          <a:p>
            <a:pPr fontAlgn="auto">
              <a:spcAft>
                <a:spcPts val="0"/>
              </a:spcAft>
              <a:buFont typeface="Arial" pitchFamily="34" charset="0"/>
              <a:buNone/>
              <a:defRPr/>
            </a:pPr>
            <a:r>
              <a:rPr lang="en-US" sz="1600" dirty="0">
                <a:latin typeface="Centaur" pitchFamily="18" charset="0"/>
              </a:rPr>
              <a:t>	Masters, I beg you to be kind, to take in this child. I’ll forever be grateful to you. I will come to visit you Masters often too.</a:t>
            </a:r>
          </a:p>
          <a:p>
            <a:pPr fontAlgn="auto">
              <a:spcAft>
                <a:spcPts val="0"/>
              </a:spcAft>
              <a:buFont typeface="Arial" pitchFamily="34" charset="0"/>
              <a:buNone/>
              <a:defRPr/>
            </a:pPr>
            <a:r>
              <a:rPr lang="en-US" sz="1600" dirty="0">
                <a:latin typeface="Centaur" pitchFamily="18" charset="0"/>
              </a:rPr>
              <a:t>	Lastly I beg you Masters, please keep this matter </a:t>
            </a:r>
            <a:r>
              <a:rPr lang="en-US" sz="1600" dirty="0" smtClean="0">
                <a:latin typeface="Centaur" pitchFamily="18" charset="0"/>
              </a:rPr>
              <a:t>quiet, do not publicize </a:t>
            </a:r>
            <a:r>
              <a:rPr lang="en-US" sz="1600" dirty="0">
                <a:latin typeface="Centaur" pitchFamily="18" charset="0"/>
              </a:rPr>
              <a:t>it. </a:t>
            </a:r>
          </a:p>
          <a:p>
            <a:pPr fontAlgn="auto">
              <a:spcAft>
                <a:spcPts val="0"/>
              </a:spcAft>
              <a:buFont typeface="Arial" pitchFamily="34" charset="0"/>
              <a:buNone/>
              <a:defRPr/>
            </a:pPr>
            <a:r>
              <a:rPr lang="en-US" sz="1600" dirty="0">
                <a:latin typeface="Centaur" pitchFamily="18" charset="0"/>
              </a:rPr>
              <a:t> </a:t>
            </a:r>
          </a:p>
          <a:p>
            <a:pPr fontAlgn="auto">
              <a:spcAft>
                <a:spcPts val="0"/>
              </a:spcAft>
              <a:buFont typeface="Arial" pitchFamily="34" charset="0"/>
              <a:buNone/>
              <a:defRPr/>
            </a:pPr>
            <a:r>
              <a:rPr lang="en-US" sz="1600" dirty="0">
                <a:latin typeface="Centaur" pitchFamily="18" charset="0"/>
              </a:rPr>
              <a:t>						Many thanks, many </a:t>
            </a:r>
            <a:r>
              <a:rPr lang="en-US" sz="1600" dirty="0" smtClean="0">
                <a:latin typeface="Centaur" pitchFamily="18" charset="0"/>
              </a:rPr>
              <a:t>thanks.</a:t>
            </a:r>
            <a:r>
              <a:rPr lang="en-US" sz="1600" dirty="0">
                <a:latin typeface="Centaur" pitchFamily="18" charset="0"/>
              </a:rPr>
              <a:t>	</a:t>
            </a:r>
          </a:p>
          <a:p>
            <a:pPr fontAlgn="auto">
              <a:spcAft>
                <a:spcPts val="0"/>
              </a:spcAft>
              <a:buFont typeface="Arial" pitchFamily="34" charset="0"/>
              <a:buNone/>
              <a:defRPr/>
            </a:pPr>
            <a:endParaRPr lang="en-US" dirty="0"/>
          </a:p>
        </p:txBody>
      </p:sp>
      <p:sp>
        <p:nvSpPr>
          <p:cNvPr id="30722" name="TextBox 4"/>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n-US" sz="1600" b="1">
                <a:latin typeface="Arial Narrow" pitchFamily="34" charset="0"/>
              </a:rPr>
              <a:t>A letter left with a child who was left at the Buddhist Temple. This baby girl was abandoned at the temple so the family could have a baby boy. As a result of the One Child Policy, they could not have both.</a:t>
            </a:r>
          </a:p>
        </p:txBody>
      </p:sp>
      <p:pic>
        <p:nvPicPr>
          <p:cNvPr id="30723" name="Picture 2"/>
          <p:cNvPicPr>
            <a:picLocks noChangeAspect="1" noChangeArrowheads="1"/>
          </p:cNvPicPr>
          <p:nvPr/>
        </p:nvPicPr>
        <p:blipFill>
          <a:blip r:embed="rId2"/>
          <a:srcRect/>
          <a:stretch>
            <a:fillRect/>
          </a:stretch>
        </p:blipFill>
        <p:spPr bwMode="auto">
          <a:xfrm>
            <a:off x="0" y="549275"/>
            <a:ext cx="4213225"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Content Placeholder 3" descr="image 13.JPG"/>
          <p:cNvPicPr>
            <a:picLocks noGrp="1" noChangeAspect="1"/>
          </p:cNvPicPr>
          <p:nvPr>
            <p:ph idx="1"/>
          </p:nvPr>
        </p:nvPicPr>
        <p:blipFill>
          <a:blip r:embed="rId2"/>
          <a:srcRect/>
          <a:stretch>
            <a:fillRect/>
          </a:stretch>
        </p:blipFill>
        <p:spPr>
          <a:xfrm>
            <a:off x="4514850" y="685800"/>
            <a:ext cx="4629150" cy="6172200"/>
          </a:xfrm>
        </p:spPr>
      </p:pic>
      <p:pic>
        <p:nvPicPr>
          <p:cNvPr id="31746" name="Picture 4" descr="image 14.JPG"/>
          <p:cNvPicPr>
            <a:picLocks noChangeAspect="1"/>
          </p:cNvPicPr>
          <p:nvPr/>
        </p:nvPicPr>
        <p:blipFill>
          <a:blip r:embed="rId3"/>
          <a:srcRect/>
          <a:stretch>
            <a:fillRect/>
          </a:stretch>
        </p:blipFill>
        <p:spPr bwMode="auto">
          <a:xfrm>
            <a:off x="0" y="3352800"/>
            <a:ext cx="4673600" cy="3505200"/>
          </a:xfrm>
          <a:prstGeom prst="rect">
            <a:avLst/>
          </a:prstGeom>
          <a:noFill/>
          <a:ln w="9525">
            <a:noFill/>
            <a:miter lim="800000"/>
            <a:headEnd/>
            <a:tailEnd/>
          </a:ln>
        </p:spPr>
      </p:pic>
      <p:sp>
        <p:nvSpPr>
          <p:cNvPr id="31747" name="TextBox 5"/>
          <p:cNvSpPr txBox="1">
            <a:spLocks noChangeArrowheads="1"/>
          </p:cNvSpPr>
          <p:nvPr/>
        </p:nvSpPr>
        <p:spPr bwMode="auto">
          <a:xfrm>
            <a:off x="152400" y="1143000"/>
            <a:ext cx="4038600" cy="1570038"/>
          </a:xfrm>
          <a:prstGeom prst="rect">
            <a:avLst/>
          </a:prstGeom>
          <a:noFill/>
          <a:ln w="9525">
            <a:noFill/>
            <a:miter lim="800000"/>
            <a:headEnd/>
            <a:tailEnd/>
          </a:ln>
        </p:spPr>
        <p:txBody>
          <a:bodyPr>
            <a:spAutoFit/>
          </a:bodyPr>
          <a:lstStyle/>
          <a:p>
            <a:pPr algn="ctr"/>
            <a:r>
              <a:rPr lang="en-US" sz="3200" b="1">
                <a:latin typeface="Arial Narrow" pitchFamily="34" charset="0"/>
              </a:rPr>
              <a:t>These are females abandoned at birth at the Buddhist Temple.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228600" y="6096000"/>
            <a:ext cx="8763000" cy="708025"/>
          </a:xfrm>
          <a:prstGeom prst="rect">
            <a:avLst/>
          </a:prstGeom>
          <a:noFill/>
          <a:ln w="9525">
            <a:noFill/>
            <a:miter lim="800000"/>
            <a:headEnd/>
            <a:tailEnd/>
          </a:ln>
        </p:spPr>
        <p:txBody>
          <a:bodyPr>
            <a:spAutoFit/>
          </a:bodyPr>
          <a:lstStyle/>
          <a:p>
            <a:pPr algn="ctr"/>
            <a:r>
              <a:rPr lang="en-US" sz="2000">
                <a:latin typeface="Arial Narrow" pitchFamily="34" charset="0"/>
              </a:rPr>
              <a:t>The abortion was performed in the clinic of a small town in southern China. The fetus was put in a yellow plastic bag by the side of the mother. </a:t>
            </a:r>
          </a:p>
        </p:txBody>
      </p:sp>
      <p:sp>
        <p:nvSpPr>
          <p:cNvPr id="16386" name="TextBox 5"/>
          <p:cNvSpPr txBox="1">
            <a:spLocks noChangeArrowheads="1"/>
          </p:cNvSpPr>
          <p:nvPr/>
        </p:nvSpPr>
        <p:spPr bwMode="auto">
          <a:xfrm>
            <a:off x="0" y="0"/>
            <a:ext cx="8991600" cy="646113"/>
          </a:xfrm>
          <a:prstGeom prst="rect">
            <a:avLst/>
          </a:prstGeom>
          <a:noFill/>
          <a:ln w="9525">
            <a:noFill/>
            <a:miter lim="800000"/>
            <a:headEnd/>
            <a:tailEnd/>
          </a:ln>
        </p:spPr>
        <p:txBody>
          <a:bodyPr>
            <a:spAutoFit/>
          </a:bodyPr>
          <a:lstStyle/>
          <a:p>
            <a:pPr algn="ctr"/>
            <a:r>
              <a:rPr lang="en-US">
                <a:latin typeface="Arial Narrow" pitchFamily="34" charset="0"/>
              </a:rPr>
              <a:t>According to the One Child Policy, a married woman must get a permit before becoming pregnant,  otherwise the pregnant woman will be punished with a forced abortion. </a:t>
            </a:r>
          </a:p>
        </p:txBody>
      </p:sp>
      <p:pic>
        <p:nvPicPr>
          <p:cNvPr id="16387" name="Picture 3"/>
          <p:cNvPicPr>
            <a:picLocks noChangeAspect="1" noChangeArrowheads="1"/>
          </p:cNvPicPr>
          <p:nvPr/>
        </p:nvPicPr>
        <p:blipFill>
          <a:blip r:embed="rId3"/>
          <a:srcRect/>
          <a:stretch>
            <a:fillRect/>
          </a:stretch>
        </p:blipFill>
        <p:spPr bwMode="auto">
          <a:xfrm>
            <a:off x="1651000" y="819150"/>
            <a:ext cx="58420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1219200" y="5334000"/>
            <a:ext cx="7010400" cy="400050"/>
          </a:xfrm>
          <a:prstGeom prst="rect">
            <a:avLst/>
          </a:prstGeom>
          <a:noFill/>
          <a:ln w="9525">
            <a:noFill/>
            <a:miter lim="800000"/>
            <a:headEnd/>
            <a:tailEnd/>
          </a:ln>
        </p:spPr>
        <p:txBody>
          <a:bodyPr>
            <a:spAutoFit/>
          </a:bodyPr>
          <a:lstStyle/>
          <a:p>
            <a:pPr algn="ctr"/>
            <a:r>
              <a:rPr lang="en-US" sz="2000">
                <a:latin typeface="Arial Narrow" pitchFamily="34" charset="0"/>
              </a:rPr>
              <a:t>An abandoned female infant left on the sidewalk.</a:t>
            </a:r>
          </a:p>
        </p:txBody>
      </p:sp>
      <p:sp>
        <p:nvSpPr>
          <p:cNvPr id="18434" name="TextBox 5"/>
          <p:cNvSpPr txBox="1">
            <a:spLocks noChangeArrowheads="1"/>
          </p:cNvSpPr>
          <p:nvPr/>
        </p:nvSpPr>
        <p:spPr bwMode="auto">
          <a:xfrm>
            <a:off x="1219200" y="5791200"/>
            <a:ext cx="6934200" cy="708025"/>
          </a:xfrm>
          <a:prstGeom prst="rect">
            <a:avLst/>
          </a:prstGeom>
          <a:noFill/>
          <a:ln w="9525">
            <a:noFill/>
            <a:miter lim="800000"/>
            <a:headEnd/>
            <a:tailEnd/>
          </a:ln>
        </p:spPr>
        <p:txBody>
          <a:bodyPr>
            <a:spAutoFit/>
          </a:bodyPr>
          <a:lstStyle/>
          <a:p>
            <a:pPr algn="ctr"/>
            <a:r>
              <a:rPr lang="en-US" sz="2000">
                <a:latin typeface="Arial Narrow" pitchFamily="34" charset="0"/>
              </a:rPr>
              <a:t>Because of the One Child Policy, many female babies are abandoned so their parents can have another chance to have a male. </a:t>
            </a:r>
          </a:p>
        </p:txBody>
      </p:sp>
      <p:pic>
        <p:nvPicPr>
          <p:cNvPr id="18435" name="Picture 7"/>
          <p:cNvPicPr>
            <a:picLocks noChangeAspect="1" noChangeArrowheads="1"/>
          </p:cNvPicPr>
          <p:nvPr/>
        </p:nvPicPr>
        <p:blipFill>
          <a:blip r:embed="rId2"/>
          <a:srcRect/>
          <a:stretch>
            <a:fillRect/>
          </a:stretch>
        </p:blipFill>
        <p:spPr bwMode="auto">
          <a:xfrm>
            <a:off x="1238250" y="152400"/>
            <a:ext cx="66675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1295400" y="5334000"/>
            <a:ext cx="6705600" cy="954088"/>
          </a:xfrm>
          <a:prstGeom prst="rect">
            <a:avLst/>
          </a:prstGeom>
          <a:noFill/>
          <a:ln w="9525">
            <a:noFill/>
            <a:miter lim="800000"/>
            <a:headEnd/>
            <a:tailEnd/>
          </a:ln>
        </p:spPr>
        <p:txBody>
          <a:bodyPr>
            <a:spAutoFit/>
          </a:bodyPr>
          <a:lstStyle/>
          <a:p>
            <a:pPr algn="ctr"/>
            <a:r>
              <a:rPr lang="en-US" sz="2800">
                <a:latin typeface="Arial Narrow" pitchFamily="34" charset="0"/>
              </a:rPr>
              <a:t>The slogan on the wall says:</a:t>
            </a:r>
          </a:p>
          <a:p>
            <a:pPr algn="ctr"/>
            <a:r>
              <a:rPr lang="en-US" sz="2800" b="1">
                <a:latin typeface="Arial Narrow" pitchFamily="34" charset="0"/>
              </a:rPr>
              <a:t>“Pregnancy with permit, give birth with permit” </a:t>
            </a:r>
          </a:p>
        </p:txBody>
      </p:sp>
      <p:pic>
        <p:nvPicPr>
          <p:cNvPr id="19458" name="Picture 3"/>
          <p:cNvPicPr>
            <a:picLocks noChangeAspect="1" noChangeArrowheads="1"/>
          </p:cNvPicPr>
          <p:nvPr/>
        </p:nvPicPr>
        <p:blipFill>
          <a:blip r:embed="rId2"/>
          <a:srcRect/>
          <a:stretch>
            <a:fillRect/>
          </a:stretch>
        </p:blipFill>
        <p:spPr bwMode="auto">
          <a:xfrm>
            <a:off x="857250" y="152400"/>
            <a:ext cx="7429500" cy="505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Box 7"/>
          <p:cNvSpPr txBox="1">
            <a:spLocks noChangeArrowheads="1"/>
          </p:cNvSpPr>
          <p:nvPr/>
        </p:nvSpPr>
        <p:spPr bwMode="auto">
          <a:xfrm>
            <a:off x="7315200" y="685800"/>
            <a:ext cx="1676400" cy="923925"/>
          </a:xfrm>
          <a:prstGeom prst="rect">
            <a:avLst/>
          </a:prstGeom>
          <a:noFill/>
          <a:ln w="9525">
            <a:noFill/>
            <a:miter lim="800000"/>
            <a:headEnd/>
            <a:tailEnd/>
          </a:ln>
        </p:spPr>
        <p:txBody>
          <a:bodyPr>
            <a:spAutoFit/>
          </a:bodyPr>
          <a:lstStyle/>
          <a:p>
            <a:r>
              <a:rPr lang="en-US" b="1">
                <a:latin typeface="Arial Narrow" pitchFamily="34" charset="0"/>
              </a:rPr>
              <a:t>Service Announcement Board</a:t>
            </a:r>
          </a:p>
        </p:txBody>
      </p:sp>
      <p:sp>
        <p:nvSpPr>
          <p:cNvPr id="20482" name="TextBox 9"/>
          <p:cNvSpPr txBox="1">
            <a:spLocks noChangeArrowheads="1"/>
          </p:cNvSpPr>
          <p:nvPr/>
        </p:nvSpPr>
        <p:spPr bwMode="auto">
          <a:xfrm>
            <a:off x="7467600" y="1981200"/>
            <a:ext cx="1447800" cy="369888"/>
          </a:xfrm>
          <a:prstGeom prst="rect">
            <a:avLst/>
          </a:prstGeom>
          <a:noFill/>
          <a:ln w="9525">
            <a:noFill/>
            <a:miter lim="800000"/>
            <a:headEnd/>
            <a:tailEnd/>
          </a:ln>
        </p:spPr>
        <p:txBody>
          <a:bodyPr>
            <a:spAutoFit/>
          </a:bodyPr>
          <a:lstStyle/>
          <a:p>
            <a:r>
              <a:rPr lang="en-US" b="1">
                <a:latin typeface="Arial Narrow" pitchFamily="34" charset="0"/>
              </a:rPr>
              <a:t>Person/Case</a:t>
            </a:r>
          </a:p>
        </p:txBody>
      </p:sp>
      <p:sp>
        <p:nvSpPr>
          <p:cNvPr id="20483" name="TextBox 11"/>
          <p:cNvSpPr txBox="1">
            <a:spLocks noChangeArrowheads="1"/>
          </p:cNvSpPr>
          <p:nvPr/>
        </p:nvSpPr>
        <p:spPr bwMode="auto">
          <a:xfrm>
            <a:off x="152400" y="5105400"/>
            <a:ext cx="8610600" cy="1200150"/>
          </a:xfrm>
          <a:prstGeom prst="rect">
            <a:avLst/>
          </a:prstGeom>
          <a:noFill/>
          <a:ln w="9525">
            <a:noFill/>
            <a:miter lim="800000"/>
            <a:headEnd/>
            <a:tailEnd/>
          </a:ln>
        </p:spPr>
        <p:txBody>
          <a:bodyPr>
            <a:spAutoFit/>
          </a:bodyPr>
          <a:lstStyle/>
          <a:p>
            <a:pPr algn="ctr"/>
            <a:r>
              <a:rPr lang="en-US" sz="2400">
                <a:latin typeface="Arial Narrow" pitchFamily="34" charset="0"/>
              </a:rPr>
              <a:t>The banner reads:</a:t>
            </a:r>
          </a:p>
          <a:p>
            <a:pPr algn="ctr"/>
            <a:r>
              <a:rPr lang="en-US" sz="2400" b="1">
                <a:latin typeface="Arial Narrow" pitchFamily="34" charset="0"/>
              </a:rPr>
              <a:t>“When you are required by policy to get an abortion, but you don’t. Your house will be destroyed and your buffalo will be confiscated.”</a:t>
            </a:r>
          </a:p>
        </p:txBody>
      </p:sp>
      <p:pic>
        <p:nvPicPr>
          <p:cNvPr id="20484" name="Picture 2"/>
          <p:cNvPicPr>
            <a:picLocks noChangeAspect="1" noChangeArrowheads="1"/>
          </p:cNvPicPr>
          <p:nvPr/>
        </p:nvPicPr>
        <p:blipFill>
          <a:blip r:embed="rId3"/>
          <a:srcRect/>
          <a:stretch>
            <a:fillRect/>
          </a:stretch>
        </p:blipFill>
        <p:spPr bwMode="auto">
          <a:xfrm>
            <a:off x="152400" y="152400"/>
            <a:ext cx="6934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4"/>
          <p:cNvSpPr txBox="1">
            <a:spLocks noChangeArrowheads="1"/>
          </p:cNvSpPr>
          <p:nvPr/>
        </p:nvSpPr>
        <p:spPr bwMode="auto">
          <a:xfrm>
            <a:off x="647700" y="6019800"/>
            <a:ext cx="7848600" cy="708025"/>
          </a:xfrm>
          <a:prstGeom prst="rect">
            <a:avLst/>
          </a:prstGeom>
          <a:noFill/>
          <a:ln w="9525">
            <a:noFill/>
            <a:miter lim="800000"/>
            <a:headEnd/>
            <a:tailEnd/>
          </a:ln>
        </p:spPr>
        <p:txBody>
          <a:bodyPr>
            <a:spAutoFit/>
          </a:bodyPr>
          <a:lstStyle/>
          <a:p>
            <a:pPr algn="ctr"/>
            <a:r>
              <a:rPr lang="en-US" sz="2000" b="1">
                <a:latin typeface="Arial Narrow" pitchFamily="34" charset="0"/>
              </a:rPr>
              <a:t>“We would rather have blood flow like river, than allow one extra baby to be born.” </a:t>
            </a:r>
          </a:p>
        </p:txBody>
      </p:sp>
      <p:pic>
        <p:nvPicPr>
          <p:cNvPr id="22530" name="Picture 2"/>
          <p:cNvPicPr>
            <a:picLocks noChangeAspect="1" noChangeArrowheads="1"/>
          </p:cNvPicPr>
          <p:nvPr/>
        </p:nvPicPr>
        <p:blipFill>
          <a:blip r:embed="rId3"/>
          <a:srcRect/>
          <a:stretch>
            <a:fillRect/>
          </a:stretch>
        </p:blipFill>
        <p:spPr bwMode="auto">
          <a:xfrm>
            <a:off x="1104900" y="457200"/>
            <a:ext cx="6934200" cy="531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609600" y="5486400"/>
            <a:ext cx="8077200" cy="708025"/>
          </a:xfrm>
          <a:prstGeom prst="rect">
            <a:avLst/>
          </a:prstGeom>
          <a:noFill/>
          <a:ln w="9525">
            <a:noFill/>
            <a:miter lim="800000"/>
            <a:headEnd/>
            <a:tailEnd/>
          </a:ln>
        </p:spPr>
        <p:txBody>
          <a:bodyPr>
            <a:spAutoFit/>
          </a:bodyPr>
          <a:lstStyle/>
          <a:p>
            <a:pPr algn="ctr"/>
            <a:r>
              <a:rPr lang="en-US" sz="2000">
                <a:latin typeface="Arial Narrow" pitchFamily="34" charset="0"/>
              </a:rPr>
              <a:t>The banner reads:</a:t>
            </a:r>
          </a:p>
          <a:p>
            <a:pPr algn="ctr"/>
            <a:r>
              <a:rPr lang="en-US" sz="2000" b="1">
                <a:latin typeface="Arial Narrow" pitchFamily="34" charset="0"/>
              </a:rPr>
              <a:t>“Abort it! Kill it! Terminate it! You just can not give birth to him or her!” </a:t>
            </a:r>
          </a:p>
        </p:txBody>
      </p:sp>
      <p:pic>
        <p:nvPicPr>
          <p:cNvPr id="24578" name="Picture 3"/>
          <p:cNvPicPr>
            <a:picLocks noChangeAspect="1" noChangeArrowheads="1"/>
          </p:cNvPicPr>
          <p:nvPr/>
        </p:nvPicPr>
        <p:blipFill>
          <a:blip r:embed="rId3"/>
          <a:srcRect/>
          <a:stretch>
            <a:fillRect/>
          </a:stretch>
        </p:blipFill>
        <p:spPr bwMode="auto">
          <a:xfrm>
            <a:off x="519113" y="152400"/>
            <a:ext cx="810577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Content Placeholder 3" descr="image 9.JPG"/>
          <p:cNvPicPr>
            <a:picLocks noGrp="1" noChangeAspect="1"/>
          </p:cNvPicPr>
          <p:nvPr>
            <p:ph idx="1"/>
          </p:nvPr>
        </p:nvPicPr>
        <p:blipFill>
          <a:blip r:embed="rId2"/>
          <a:srcRect/>
          <a:stretch>
            <a:fillRect/>
          </a:stretch>
        </p:blipFill>
        <p:spPr>
          <a:xfrm>
            <a:off x="0" y="0"/>
            <a:ext cx="4302125" cy="4525963"/>
          </a:xfrm>
        </p:spPr>
      </p:pic>
      <p:pic>
        <p:nvPicPr>
          <p:cNvPr id="26626" name="Picture 4" descr="image 11.JPG"/>
          <p:cNvPicPr>
            <a:picLocks noChangeAspect="1"/>
          </p:cNvPicPr>
          <p:nvPr/>
        </p:nvPicPr>
        <p:blipFill>
          <a:blip r:embed="rId3"/>
          <a:srcRect/>
          <a:stretch>
            <a:fillRect/>
          </a:stretch>
        </p:blipFill>
        <p:spPr bwMode="auto">
          <a:xfrm>
            <a:off x="4224338" y="304800"/>
            <a:ext cx="4919662" cy="3581400"/>
          </a:xfrm>
          <a:prstGeom prst="rect">
            <a:avLst/>
          </a:prstGeom>
          <a:noFill/>
          <a:ln w="9525">
            <a:noFill/>
            <a:miter lim="800000"/>
            <a:headEnd/>
            <a:tailEnd/>
          </a:ln>
        </p:spPr>
      </p:pic>
      <p:sp>
        <p:nvSpPr>
          <p:cNvPr id="26627" name="TextBox 6"/>
          <p:cNvSpPr txBox="1">
            <a:spLocks noChangeArrowheads="1"/>
          </p:cNvSpPr>
          <p:nvPr/>
        </p:nvSpPr>
        <p:spPr bwMode="auto">
          <a:xfrm>
            <a:off x="228600" y="4724400"/>
            <a:ext cx="8686800" cy="1570038"/>
          </a:xfrm>
          <a:prstGeom prst="rect">
            <a:avLst/>
          </a:prstGeom>
          <a:noFill/>
          <a:ln w="9525">
            <a:noFill/>
            <a:miter lim="800000"/>
            <a:headEnd/>
            <a:tailEnd/>
          </a:ln>
        </p:spPr>
        <p:txBody>
          <a:bodyPr>
            <a:spAutoFit/>
          </a:bodyPr>
          <a:lstStyle/>
          <a:p>
            <a:pPr algn="ctr"/>
            <a:r>
              <a:rPr lang="en-US" sz="2400" b="1">
                <a:latin typeface="Arial Narrow" pitchFamily="34" charset="0"/>
              </a:rPr>
              <a:t>This is public art work, commissioned by Beijing Family Plan Department, displayed in Beijing. The art work, created by a distinguished artist, is one of the methods the authority uses to “package and beautify” its One Child Policy.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own Arrow 5"/>
          <p:cNvSpPr/>
          <p:nvPr/>
        </p:nvSpPr>
        <p:spPr>
          <a:xfrm>
            <a:off x="5638800" y="533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0" name="TextBox 6"/>
          <p:cNvSpPr txBox="1">
            <a:spLocks noChangeArrowheads="1"/>
          </p:cNvSpPr>
          <p:nvPr/>
        </p:nvSpPr>
        <p:spPr bwMode="auto">
          <a:xfrm>
            <a:off x="838200" y="152400"/>
            <a:ext cx="2971800" cy="369888"/>
          </a:xfrm>
          <a:prstGeom prst="rect">
            <a:avLst/>
          </a:prstGeom>
          <a:noFill/>
          <a:ln w="9525">
            <a:noFill/>
            <a:miter lim="800000"/>
            <a:headEnd/>
            <a:tailEnd/>
          </a:ln>
        </p:spPr>
        <p:txBody>
          <a:bodyPr>
            <a:spAutoFit/>
          </a:bodyPr>
          <a:lstStyle/>
          <a:p>
            <a:pPr algn="ctr"/>
            <a:r>
              <a:rPr lang="en-US" b="1">
                <a:latin typeface="Arial Narrow" pitchFamily="34" charset="0"/>
              </a:rPr>
              <a:t>Birth control ring check record</a:t>
            </a:r>
          </a:p>
        </p:txBody>
      </p:sp>
      <p:sp>
        <p:nvSpPr>
          <p:cNvPr id="27651" name="TextBox 7"/>
          <p:cNvSpPr txBox="1">
            <a:spLocks noChangeArrowheads="1"/>
          </p:cNvSpPr>
          <p:nvPr/>
        </p:nvSpPr>
        <p:spPr bwMode="auto">
          <a:xfrm>
            <a:off x="5257800" y="152400"/>
            <a:ext cx="1143000" cy="369888"/>
          </a:xfrm>
          <a:prstGeom prst="rect">
            <a:avLst/>
          </a:prstGeom>
          <a:noFill/>
          <a:ln w="9525">
            <a:noFill/>
            <a:miter lim="800000"/>
            <a:headEnd/>
            <a:tailEnd/>
          </a:ln>
        </p:spPr>
        <p:txBody>
          <a:bodyPr>
            <a:spAutoFit/>
          </a:bodyPr>
          <a:lstStyle/>
          <a:p>
            <a:r>
              <a:rPr lang="en-US" b="1">
                <a:latin typeface="Arial Narrow" pitchFamily="34" charset="0"/>
              </a:rPr>
              <a:t>Inspector</a:t>
            </a:r>
            <a:r>
              <a:rPr lang="en-US">
                <a:latin typeface="Calibri" pitchFamily="34" charset="0"/>
              </a:rPr>
              <a:t> </a:t>
            </a:r>
          </a:p>
        </p:txBody>
      </p:sp>
      <p:sp>
        <p:nvSpPr>
          <p:cNvPr id="27652" name="TextBox 8"/>
          <p:cNvSpPr txBox="1">
            <a:spLocks noChangeArrowheads="1"/>
          </p:cNvSpPr>
          <p:nvPr/>
        </p:nvSpPr>
        <p:spPr bwMode="auto">
          <a:xfrm>
            <a:off x="1219200" y="6096000"/>
            <a:ext cx="6629400" cy="461963"/>
          </a:xfrm>
          <a:prstGeom prst="rect">
            <a:avLst/>
          </a:prstGeom>
          <a:noFill/>
          <a:ln w="9525">
            <a:noFill/>
            <a:miter lim="800000"/>
            <a:headEnd/>
            <a:tailEnd/>
          </a:ln>
        </p:spPr>
        <p:txBody>
          <a:bodyPr>
            <a:spAutoFit/>
          </a:bodyPr>
          <a:lstStyle/>
          <a:p>
            <a:pPr algn="ctr"/>
            <a:r>
              <a:rPr lang="en-US" sz="2400" b="1">
                <a:latin typeface="Arial Narrow" pitchFamily="34" charset="0"/>
              </a:rPr>
              <a:t>Pregnancy Check Service Situation Records</a:t>
            </a:r>
          </a:p>
        </p:txBody>
      </p:sp>
      <p:pic>
        <p:nvPicPr>
          <p:cNvPr id="27653" name="Picture 2"/>
          <p:cNvPicPr>
            <a:picLocks noChangeAspect="1" noChangeArrowheads="1"/>
          </p:cNvPicPr>
          <p:nvPr/>
        </p:nvPicPr>
        <p:blipFill>
          <a:blip r:embed="rId2"/>
          <a:srcRect/>
          <a:stretch>
            <a:fillRect/>
          </a:stretch>
        </p:blipFill>
        <p:spPr bwMode="auto">
          <a:xfrm>
            <a:off x="984250" y="990600"/>
            <a:ext cx="7462838" cy="4953000"/>
          </a:xfrm>
          <a:prstGeom prst="rect">
            <a:avLst/>
          </a:prstGeom>
          <a:noFill/>
          <a:ln w="9525">
            <a:noFill/>
            <a:miter lim="800000"/>
            <a:headEnd/>
            <a:tailEnd/>
          </a:ln>
        </p:spPr>
      </p:pic>
      <p:sp>
        <p:nvSpPr>
          <p:cNvPr id="11" name="Down Arrow 10"/>
          <p:cNvSpPr/>
          <p:nvPr/>
        </p:nvSpPr>
        <p:spPr>
          <a:xfrm>
            <a:off x="1371600" y="533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751</Words>
  <Application>Microsoft Office PowerPoint</Application>
  <PresentationFormat>On-screen Show (4:3)</PresentationFormat>
  <Paragraphs>55</Paragraphs>
  <Slides>13</Slides>
  <Notes>5</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Photos Related to China’s   One Child Policy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Jenzabar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Bommhardt</dc:creator>
  <cp:lastModifiedBy>Regina Giannini</cp:lastModifiedBy>
  <cp:revision>61</cp:revision>
  <dcterms:created xsi:type="dcterms:W3CDTF">2009-11-21T19:26:02Z</dcterms:created>
  <dcterms:modified xsi:type="dcterms:W3CDTF">2009-11-21T19:26:41Z</dcterms:modified>
</cp:coreProperties>
</file>